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24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BF96C6F-7CCD-42F1-9F11-8994EA54BFCA}" type="datetimeFigureOut">
              <a:rPr lang="fr-BE" smtClean="0"/>
              <a:t>20-01-22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54744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F96C6F-7CCD-42F1-9F11-8994EA54BFCA}" type="datetimeFigureOut">
              <a:rPr lang="fr-BE" smtClean="0"/>
              <a:t>20-01-22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100212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F96C6F-7CCD-42F1-9F11-8994EA54BFCA}" type="datetimeFigureOut">
              <a:rPr lang="fr-BE" smtClean="0"/>
              <a:t>20-01-22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3146803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F96C6F-7CCD-42F1-9F11-8994EA54BFCA}" type="datetimeFigureOut">
              <a:rPr lang="fr-BE" smtClean="0"/>
              <a:t>20-01-22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167405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BF96C6F-7CCD-42F1-9F11-8994EA54BFCA}" type="datetimeFigureOut">
              <a:rPr lang="fr-BE" smtClean="0"/>
              <a:t>20-01-22</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42511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BF96C6F-7CCD-42F1-9F11-8994EA54BFCA}" type="datetimeFigureOut">
              <a:rPr lang="fr-BE" smtClean="0"/>
              <a:t>20-01-22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1291193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2329" y="2505075"/>
            <a:ext cx="4190702"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14913" y="2505075"/>
            <a:ext cx="4211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BF96C6F-7CCD-42F1-9F11-8994EA54BFCA}" type="datetimeFigureOut">
              <a:rPr lang="fr-BE" smtClean="0"/>
              <a:t>20-01-22</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189327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BF96C6F-7CCD-42F1-9F11-8994EA54BFCA}" type="datetimeFigureOut">
              <a:rPr lang="fr-BE" smtClean="0"/>
              <a:t>20-01-22</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307964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F96C6F-7CCD-42F1-9F11-8994EA54BFCA}" type="datetimeFigureOut">
              <a:rPr lang="fr-BE" smtClean="0"/>
              <a:t>20-01-22</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832941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BF96C6F-7CCD-42F1-9F11-8994EA54BFCA}" type="datetimeFigureOut">
              <a:rPr lang="fr-BE" smtClean="0"/>
              <a:t>20-01-22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1847187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BF96C6F-7CCD-42F1-9F11-8994EA54BFCA}" type="datetimeFigureOut">
              <a:rPr lang="fr-BE" smtClean="0"/>
              <a:t>20-01-22</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52DCC386-6873-40E2-860A-CAF9E0EA015C}" type="slidenum">
              <a:rPr lang="fr-BE" smtClean="0"/>
              <a:t>‹N°›</a:t>
            </a:fld>
            <a:endParaRPr lang="fr-BE"/>
          </a:p>
        </p:txBody>
      </p:sp>
    </p:spTree>
    <p:extLst>
      <p:ext uri="{BB962C8B-B14F-4D97-AF65-F5344CB8AC3E}">
        <p14:creationId xmlns:p14="http://schemas.microsoft.com/office/powerpoint/2010/main" val="134751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F96C6F-7CCD-42F1-9F11-8994EA54BFCA}" type="datetimeFigureOut">
              <a:rPr lang="fr-BE" smtClean="0"/>
              <a:t>20-01-22</a:t>
            </a:fld>
            <a:endParaRPr lang="fr-BE"/>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DCC386-6873-40E2-860A-CAF9E0EA015C}" type="slidenum">
              <a:rPr lang="fr-BE" smtClean="0"/>
              <a:t>‹N°›</a:t>
            </a:fld>
            <a:endParaRPr lang="fr-BE"/>
          </a:p>
        </p:txBody>
      </p:sp>
    </p:spTree>
    <p:extLst>
      <p:ext uri="{BB962C8B-B14F-4D97-AF65-F5344CB8AC3E}">
        <p14:creationId xmlns:p14="http://schemas.microsoft.com/office/powerpoint/2010/main" val="1026195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93F48C35-0EDE-4030-A3D1-5EF2A19164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85875"/>
            <a:ext cx="9906000" cy="5572125"/>
          </a:xfrm>
          <a:prstGeom prst="rect">
            <a:avLst/>
          </a:prstGeom>
        </p:spPr>
      </p:pic>
      <p:sp>
        <p:nvSpPr>
          <p:cNvPr id="7" name="ZoneTexte 6">
            <a:extLst>
              <a:ext uri="{FF2B5EF4-FFF2-40B4-BE49-F238E27FC236}">
                <a16:creationId xmlns:a16="http://schemas.microsoft.com/office/drawing/2014/main" id="{F5698DBE-B0A7-4198-B70F-645A53ACBC8B}"/>
              </a:ext>
            </a:extLst>
          </p:cNvPr>
          <p:cNvSpPr txBox="1"/>
          <p:nvPr/>
        </p:nvSpPr>
        <p:spPr>
          <a:xfrm>
            <a:off x="559558" y="1470739"/>
            <a:ext cx="4188866" cy="4044762"/>
          </a:xfrm>
          <a:prstGeom prst="rect">
            <a:avLst/>
          </a:prstGeom>
          <a:noFill/>
        </p:spPr>
        <p:txBody>
          <a:bodyPr wrap="square">
            <a:spAutoFit/>
          </a:bodyPr>
          <a:lstStyle/>
          <a:p>
            <a:pPr>
              <a:lnSpc>
                <a:spcPct val="115000"/>
              </a:lnSpc>
              <a:spcBef>
                <a:spcPts val="1000"/>
              </a:spcBef>
            </a:pPr>
            <a:r>
              <a:rPr lang="fr-BE" sz="1400" b="1" dirty="0">
                <a:solidFill>
                  <a:srgbClr val="4F81BD"/>
                </a:solidFill>
                <a:effectLst/>
                <a:latin typeface="Old Standard TT" panose="00000500000000000000" pitchFamily="2" charset="0"/>
                <a:ea typeface="Times New Roman" panose="02020603050405020304" pitchFamily="18" charset="0"/>
                <a:cs typeface="Times New Roman" panose="02020603050405020304" pitchFamily="18" charset="0"/>
              </a:rPr>
              <a:t>Semez à la bonne période:</a:t>
            </a:r>
          </a:p>
          <a:p>
            <a:pPr>
              <a:lnSpc>
                <a:spcPct val="115000"/>
              </a:lnSpc>
              <a:spcBef>
                <a:spcPts val="1000"/>
              </a:spcBef>
            </a:pPr>
            <a:r>
              <a:rPr lang="fr-BE" sz="1400" dirty="0">
                <a:effectLst/>
                <a:latin typeface="Old Standard TT" panose="00000500000000000000" pitchFamily="2" charset="0"/>
                <a:ea typeface="Calibri" panose="020F0502020204030204" pitchFamily="34" charset="0"/>
                <a:cs typeface="Times New Roman" panose="02020603050405020304" pitchFamily="18" charset="0"/>
              </a:rPr>
              <a:t>Semez la bonne variété à la bonne date. En effet, les variétés se distinguent les unes des autres par la forme, la couleur, le goût ou la taille mais aussi par leur adaptation aux saisons. Référez-vous pour cela aux indications fournies sur le sachet de semences.</a:t>
            </a:r>
          </a:p>
          <a:p>
            <a:pPr>
              <a:lnSpc>
                <a:spcPct val="115000"/>
              </a:lnSpc>
              <a:spcBef>
                <a:spcPts val="1000"/>
              </a:spcBef>
            </a:pPr>
            <a:r>
              <a:rPr lang="fr-BE" sz="1400" dirty="0">
                <a:effectLst/>
                <a:latin typeface="Old Standard TT" panose="00000500000000000000" pitchFamily="2" charset="0"/>
                <a:ea typeface="Calibri" panose="020F0502020204030204" pitchFamily="34" charset="0"/>
                <a:cs typeface="Times New Roman" panose="02020603050405020304" pitchFamily="18" charset="0"/>
              </a:rPr>
              <a:t>Lors de semis en pleine terre, ne vous fixez pas à une date arrêtée mais observez plutôt le réveil de la nature. </a:t>
            </a:r>
            <a:r>
              <a:rPr lang="fr-BE" sz="1400" dirty="0">
                <a:latin typeface="Old Standard TT" panose="00000500000000000000" pitchFamily="2" charset="0"/>
                <a:ea typeface="Calibri" panose="020F0502020204030204" pitchFamily="34" charset="0"/>
                <a:cs typeface="Times New Roman" panose="02020603050405020304" pitchFamily="18" charset="0"/>
              </a:rPr>
              <a:t>L</a:t>
            </a:r>
            <a:r>
              <a:rPr lang="fr-BE" sz="1400" dirty="0">
                <a:effectLst/>
                <a:latin typeface="Old Standard TT" panose="00000500000000000000" pitchFamily="2" charset="0"/>
                <a:ea typeface="Calibri" panose="020F0502020204030204" pitchFamily="34" charset="0"/>
                <a:cs typeface="Times New Roman" panose="02020603050405020304" pitchFamily="18" charset="0"/>
              </a:rPr>
              <a:t>orsque les plantes sauvages germent spontanément, c’est le signal que le sol est maintenant assez réchauffé et qu’il peut accueillir vos semis. Il n’est pas rare de voir des semis trop précoces se faire rattraper par des semis plus tardifs mais réalisé dans de bonnes conditions.</a:t>
            </a:r>
          </a:p>
          <a:p>
            <a:pPr algn="just">
              <a:lnSpc>
                <a:spcPct val="115000"/>
              </a:lnSpc>
              <a:spcAft>
                <a:spcPts val="1000"/>
              </a:spcAft>
            </a:pPr>
            <a:r>
              <a:rPr lang="fr-BE" sz="1400" dirty="0">
                <a:effectLst/>
                <a:latin typeface="Old Standard TT" panose="00000500000000000000" pitchFamily="2" charset="0"/>
                <a:ea typeface="Calibri" panose="020F0502020204030204" pitchFamily="34" charset="0"/>
                <a:cs typeface="Times New Roman" panose="02020603050405020304" pitchFamily="18" charset="0"/>
              </a:rPr>
              <a:t> </a:t>
            </a:r>
          </a:p>
        </p:txBody>
      </p:sp>
      <p:sp>
        <p:nvSpPr>
          <p:cNvPr id="8" name="ZoneTexte 7">
            <a:extLst>
              <a:ext uri="{FF2B5EF4-FFF2-40B4-BE49-F238E27FC236}">
                <a16:creationId xmlns:a16="http://schemas.microsoft.com/office/drawing/2014/main" id="{93F69686-07ED-40EB-BD2F-F12B60B86589}"/>
              </a:ext>
            </a:extLst>
          </p:cNvPr>
          <p:cNvSpPr txBox="1"/>
          <p:nvPr/>
        </p:nvSpPr>
        <p:spPr>
          <a:xfrm>
            <a:off x="5664509" y="3821562"/>
            <a:ext cx="3681933" cy="1674817"/>
          </a:xfrm>
          <a:prstGeom prst="rect">
            <a:avLst/>
          </a:prstGeom>
          <a:noFill/>
        </p:spPr>
        <p:txBody>
          <a:bodyPr wrap="square" rtlCol="0">
            <a:spAutoFit/>
          </a:bodyPr>
          <a:lstStyle/>
          <a:p>
            <a:pPr>
              <a:lnSpc>
                <a:spcPct val="115000"/>
              </a:lnSpc>
              <a:spcBef>
                <a:spcPts val="1000"/>
              </a:spcBef>
            </a:pPr>
            <a:r>
              <a:rPr lang="fr-BE" sz="1400" b="1" dirty="0">
                <a:solidFill>
                  <a:srgbClr val="4F81BD"/>
                </a:solidFill>
                <a:effectLst/>
                <a:latin typeface="Old Standard TT" panose="00000500000000000000" pitchFamily="2" charset="0"/>
                <a:ea typeface="Times New Roman" panose="02020603050405020304" pitchFamily="18" charset="0"/>
                <a:cs typeface="Times New Roman" panose="02020603050405020304" pitchFamily="18" charset="0"/>
              </a:rPr>
              <a:t>Echelonnez vos semis : </a:t>
            </a:r>
          </a:p>
          <a:p>
            <a:pPr algn="just">
              <a:lnSpc>
                <a:spcPct val="115000"/>
              </a:lnSpc>
              <a:spcAft>
                <a:spcPts val="1000"/>
              </a:spcAft>
            </a:pPr>
            <a:r>
              <a:rPr lang="fr-BE" sz="1400" dirty="0">
                <a:effectLst/>
                <a:latin typeface="Old Standard TT" panose="00000500000000000000" pitchFamily="2" charset="0"/>
                <a:ea typeface="Calibri" panose="020F0502020204030204" pitchFamily="34" charset="0"/>
                <a:cs typeface="Times New Roman" panose="02020603050405020304" pitchFamily="18" charset="0"/>
              </a:rPr>
              <a:t>On a souvent tendance, dans l’euphorie printanière, à semer plus qu’il ne faut. Mieux vaut semer régulièrement de petites quantités afin de récolter de manière échelonnée.</a:t>
            </a:r>
          </a:p>
          <a:p>
            <a:endParaRPr lang="fr-BE" sz="1400" dirty="0"/>
          </a:p>
        </p:txBody>
      </p:sp>
      <p:sp>
        <p:nvSpPr>
          <p:cNvPr id="9" name="ZoneTexte 8">
            <a:extLst>
              <a:ext uri="{FF2B5EF4-FFF2-40B4-BE49-F238E27FC236}">
                <a16:creationId xmlns:a16="http://schemas.microsoft.com/office/drawing/2014/main" id="{F718C696-8512-4620-AED4-7B1161E75401}"/>
              </a:ext>
            </a:extLst>
          </p:cNvPr>
          <p:cNvSpPr txBox="1"/>
          <p:nvPr/>
        </p:nvSpPr>
        <p:spPr>
          <a:xfrm>
            <a:off x="559558" y="518765"/>
            <a:ext cx="4129272" cy="646331"/>
          </a:xfrm>
          <a:prstGeom prst="rect">
            <a:avLst/>
          </a:prstGeom>
          <a:noFill/>
        </p:spPr>
        <p:txBody>
          <a:bodyPr wrap="none" rtlCol="0">
            <a:spAutoFit/>
          </a:bodyPr>
          <a:lstStyle/>
          <a:p>
            <a:r>
              <a:rPr lang="fr-FR" sz="3600" dirty="0">
                <a:latin typeface="Bebas Neue" panose="020B0606020202050201" pitchFamily="34" charset="0"/>
              </a:rPr>
              <a:t>Quand Semer au potager ?</a:t>
            </a:r>
            <a:endParaRPr lang="fr-BE" sz="3600" dirty="0">
              <a:latin typeface="Bebas Neue" panose="020B0606020202050201" pitchFamily="34" charset="0"/>
            </a:endParaRPr>
          </a:p>
        </p:txBody>
      </p:sp>
      <p:pic>
        <p:nvPicPr>
          <p:cNvPr id="11" name="Image 10" descr="Une image contenant plante, légume&#10;&#10;Description générée automatiquement">
            <a:extLst>
              <a:ext uri="{FF2B5EF4-FFF2-40B4-BE49-F238E27FC236}">
                <a16:creationId xmlns:a16="http://schemas.microsoft.com/office/drawing/2014/main" id="{459A7BB5-9843-4B2F-A07D-9BB1AB0CC7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47460" y="474032"/>
            <a:ext cx="4188865" cy="2562407"/>
          </a:xfrm>
          <a:prstGeom prst="rect">
            <a:avLst/>
          </a:prstGeom>
        </p:spPr>
      </p:pic>
    </p:spTree>
    <p:extLst>
      <p:ext uri="{BB962C8B-B14F-4D97-AF65-F5344CB8AC3E}">
        <p14:creationId xmlns:p14="http://schemas.microsoft.com/office/powerpoint/2010/main" val="351291912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171</Words>
  <Application>Microsoft Office PowerPoint</Application>
  <PresentationFormat>Format A4 (210 x 297 mm)</PresentationFormat>
  <Paragraphs>7</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Bebas Neue</vt:lpstr>
      <vt:lpstr>Calibri</vt:lpstr>
      <vt:lpstr>Calibri Light</vt:lpstr>
      <vt:lpstr>Old Standard TT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Cycle en Terre SC</dc:creator>
  <cp:lastModifiedBy>Cycle en Terre SC</cp:lastModifiedBy>
  <cp:revision>1</cp:revision>
  <dcterms:created xsi:type="dcterms:W3CDTF">2022-01-20T08:43:02Z</dcterms:created>
  <dcterms:modified xsi:type="dcterms:W3CDTF">2022-01-20T08:58:40Z</dcterms:modified>
</cp:coreProperties>
</file>